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6" r:id="rId6"/>
    <p:sldId id="275" r:id="rId7"/>
    <p:sldId id="260" r:id="rId8"/>
    <p:sldId id="262" r:id="rId9"/>
    <p:sldId id="261" r:id="rId10"/>
    <p:sldId id="263" r:id="rId11"/>
    <p:sldId id="269" r:id="rId12"/>
    <p:sldId id="270" r:id="rId13"/>
    <p:sldId id="277" r:id="rId14"/>
    <p:sldId id="264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9081" autoAdjust="0"/>
  </p:normalViewPr>
  <p:slideViewPr>
    <p:cSldViewPr snapToGrid="0">
      <p:cViewPr varScale="1">
        <p:scale>
          <a:sx n="55" d="100"/>
          <a:sy n="55" d="100"/>
        </p:scale>
        <p:origin x="76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A5-BB3C-451D-8DC0-1618A766F2D5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9DD2-F5D6-431C-8DE7-7DE0A09B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to SAS Portal – read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4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 time to view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54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017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0906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1610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868417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4461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063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29448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64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651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6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64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40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5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4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4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27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8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58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Keystone Exams &amp;</a:t>
            </a:r>
            <a:br>
              <a:rPr lang="en-US" dirty="0" smtClean="0"/>
            </a:br>
            <a:r>
              <a:rPr lang="en-US" dirty="0" smtClean="0"/>
              <a:t>Project Based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810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 – Key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78634"/>
            <a:ext cx="10353762" cy="508095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 Administrator</a:t>
            </a:r>
          </a:p>
          <a:p>
            <a:pPr lvl="1"/>
            <a:r>
              <a:rPr lang="en-US" sz="2600" dirty="0" smtClean="0"/>
              <a:t>Monitors students as they work</a:t>
            </a:r>
          </a:p>
          <a:p>
            <a:pPr lvl="1"/>
            <a:r>
              <a:rPr lang="en-US" sz="2600" dirty="0" smtClean="0"/>
              <a:t>Provides log on information for students</a:t>
            </a:r>
          </a:p>
          <a:p>
            <a:pPr lvl="2"/>
            <a:r>
              <a:rPr lang="en-US" sz="2400" dirty="0" smtClean="0"/>
              <a:t>Log on is good for one hour</a:t>
            </a:r>
          </a:p>
          <a:p>
            <a:pPr lvl="1"/>
            <a:r>
              <a:rPr lang="en-US" sz="2600" dirty="0" smtClean="0"/>
              <a:t>Does NOT remediate unless also designated as Tutor</a:t>
            </a:r>
          </a:p>
          <a:p>
            <a:r>
              <a:rPr lang="en-US" sz="2800" dirty="0" smtClean="0"/>
              <a:t>Tutor</a:t>
            </a:r>
          </a:p>
          <a:p>
            <a:pPr lvl="1"/>
            <a:r>
              <a:rPr lang="en-US" sz="2600" dirty="0" smtClean="0"/>
              <a:t>Recommended certifications on SAS</a:t>
            </a:r>
          </a:p>
          <a:p>
            <a:pPr lvl="1"/>
            <a:r>
              <a:rPr lang="en-US" sz="2600" dirty="0" smtClean="0"/>
              <a:t>Reviews project activities and completed project</a:t>
            </a:r>
          </a:p>
          <a:p>
            <a:pPr lvl="1"/>
            <a:r>
              <a:rPr lang="en-US" sz="2600" dirty="0" smtClean="0"/>
              <a:t>Instructs/remediates on an as-needed basis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026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Project is a Test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13795" y="2096064"/>
            <a:ext cx="10353762" cy="423942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Students can only work on the project at school.  This includes any student in cyber school or a student who is homeschooled.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Students must have a </a:t>
            </a:r>
            <a:r>
              <a:rPr lang="en-US" sz="2800" dirty="0" smtClean="0"/>
              <a:t>monitor (Test Administrator) </a:t>
            </a:r>
            <a:r>
              <a:rPr lang="en-US" sz="2800" dirty="0"/>
              <a:t>to sign them into the website and remain present while they work on the project.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monitor can be an aide.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Tutors are assigned to each student and should be certified in the content area.</a:t>
            </a:r>
          </a:p>
        </p:txBody>
      </p:sp>
    </p:spTree>
    <p:extLst>
      <p:ext uri="{BB962C8B-B14F-4D97-AF65-F5344CB8AC3E}">
        <p14:creationId xmlns:p14="http://schemas.microsoft.com/office/powerpoint/2010/main" val="38807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Project is a Test (Continued)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Tutors cannot actually help students with the content of the project.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Tutors can point students toward practice problems in the eligible content and provide some remediation based on student need in a particular area.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tutor must review the project at set checkpoints and “sign off” on the project before it is sent to the state for scoring.</a:t>
            </a:r>
          </a:p>
        </p:txBody>
      </p:sp>
    </p:spTree>
    <p:extLst>
      <p:ext uri="{BB962C8B-B14F-4D97-AF65-F5344CB8AC3E}">
        <p14:creationId xmlns:p14="http://schemas.microsoft.com/office/powerpoint/2010/main" val="360543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SAS Portal</a:t>
            </a:r>
          </a:p>
          <a:p>
            <a:r>
              <a:rPr lang="en-US" sz="2800" dirty="0" smtClean="0"/>
              <a:t>One for each module in each content </a:t>
            </a:r>
            <a:r>
              <a:rPr lang="en-US" sz="2800" dirty="0" smtClean="0"/>
              <a:t>area</a:t>
            </a:r>
          </a:p>
          <a:p>
            <a:r>
              <a:rPr lang="en-US" sz="2800" dirty="0" smtClean="0"/>
              <a:t>Accessing </a:t>
            </a:r>
            <a:r>
              <a:rPr lang="en-US" sz="2800" smtClean="0"/>
              <a:t>the project video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603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 &amp; PBA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SAS Portal – Assessment</a:t>
            </a:r>
          </a:p>
          <a:p>
            <a:r>
              <a:rPr lang="en-US" sz="2800" dirty="0" smtClean="0"/>
              <a:t>CLIU Content Networking Wiki</a:t>
            </a:r>
          </a:p>
          <a:p>
            <a:pPr lvl="1"/>
            <a:r>
              <a:rPr lang="en-US" sz="2600" dirty="0">
                <a:hlinkClick r:id="rId3"/>
              </a:rPr>
              <a:t>http://cliu21cng.wikispaces.com</a:t>
            </a:r>
            <a:r>
              <a:rPr lang="en-US" sz="2600" dirty="0" smtClean="0">
                <a:hlinkClick r:id="rId3"/>
              </a:rPr>
              <a:t>/</a:t>
            </a:r>
            <a:endParaRPr lang="en-US" sz="26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284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 do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new knowledge do you have?</a:t>
            </a:r>
          </a:p>
          <a:p>
            <a:r>
              <a:rPr lang="en-US" sz="2800" dirty="0" smtClean="0"/>
              <a:t>What questions have been answered?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14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You Heard?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At your tables, share what you</a:t>
            </a:r>
          </a:p>
          <a:p>
            <a:pPr lvl="1"/>
            <a:r>
              <a:rPr lang="en-US" sz="2400" dirty="0" smtClean="0"/>
              <a:t>Have heard about the Keystone Project Based Assessments</a:t>
            </a:r>
          </a:p>
          <a:p>
            <a:pPr lvl="1"/>
            <a:r>
              <a:rPr lang="en-US" sz="2400" dirty="0" smtClean="0"/>
              <a:t>Think you know about the Keystone Project Based Assessments</a:t>
            </a:r>
          </a:p>
          <a:p>
            <a:pPr lvl="1"/>
            <a:r>
              <a:rPr lang="en-US" sz="2400" dirty="0" smtClean="0"/>
              <a:t>Want to know about the Keystone Project Based Assessments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28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 – 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21766"/>
            <a:ext cx="10353762" cy="508095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Graduation Requirement</a:t>
            </a:r>
          </a:p>
          <a:p>
            <a:pPr lvl="1"/>
            <a:r>
              <a:rPr lang="en-US" sz="2600" dirty="0" smtClean="0"/>
              <a:t>Class of 2016-17: current ninth graders</a:t>
            </a:r>
          </a:p>
          <a:p>
            <a:pPr lvl="1"/>
            <a:r>
              <a:rPr lang="en-US" sz="2600" dirty="0" smtClean="0"/>
              <a:t>Proficient or higher: Algebra 1, Biology, Literature</a:t>
            </a:r>
          </a:p>
          <a:p>
            <a:pPr lvl="2"/>
            <a:r>
              <a:rPr lang="en-US" sz="2400" dirty="0" smtClean="0"/>
              <a:t>Unlimited retakes</a:t>
            </a:r>
          </a:p>
          <a:p>
            <a:pPr lvl="2"/>
            <a:r>
              <a:rPr lang="en-US" sz="2400" dirty="0" smtClean="0"/>
              <a:t>Supplemental instruction after each unsuccessful attempt</a:t>
            </a:r>
          </a:p>
          <a:p>
            <a:pPr lvl="1"/>
            <a:r>
              <a:rPr lang="en-US" sz="2600" dirty="0" smtClean="0"/>
              <a:t>Exam or PBA</a:t>
            </a:r>
          </a:p>
          <a:p>
            <a:r>
              <a:rPr lang="en-US" sz="2800" dirty="0" smtClean="0"/>
              <a:t>Accountability</a:t>
            </a:r>
          </a:p>
          <a:p>
            <a:pPr lvl="1"/>
            <a:r>
              <a:rPr lang="en-US" sz="2600" dirty="0" smtClean="0"/>
              <a:t>Federal – ‘NCLB’ waiver</a:t>
            </a:r>
          </a:p>
          <a:p>
            <a:pPr lvl="1"/>
            <a:r>
              <a:rPr lang="en-US" sz="2600" dirty="0" smtClean="0"/>
              <a:t>State – part of School Performance Profile</a:t>
            </a:r>
          </a:p>
        </p:txBody>
      </p:sp>
    </p:spTree>
    <p:extLst>
      <p:ext uri="{BB962C8B-B14F-4D97-AF65-F5344CB8AC3E}">
        <p14:creationId xmlns:p14="http://schemas.microsoft.com/office/powerpoint/2010/main" val="306569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 – Keystone PBA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3219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Alternative for Graduation Requirement ONLY</a:t>
            </a:r>
          </a:p>
          <a:p>
            <a:r>
              <a:rPr lang="en-US" sz="2800" dirty="0" smtClean="0"/>
              <a:t>After two (or more) unsuccessful attempts of Exam</a:t>
            </a:r>
          </a:p>
          <a:p>
            <a:pPr lvl="1"/>
            <a:r>
              <a:rPr lang="en-US" sz="2600" dirty="0" smtClean="0"/>
              <a:t>IEP Student</a:t>
            </a:r>
          </a:p>
          <a:p>
            <a:pPr lvl="2"/>
            <a:r>
              <a:rPr lang="en-US" sz="2400" dirty="0" smtClean="0"/>
              <a:t>Team determines when student moves to project</a:t>
            </a:r>
          </a:p>
          <a:p>
            <a:pPr lvl="2"/>
            <a:r>
              <a:rPr lang="en-US" sz="2400" dirty="0" smtClean="0"/>
              <a:t>Could move to PBA after one unsuccessful attempt</a:t>
            </a:r>
          </a:p>
          <a:p>
            <a:pPr lvl="1"/>
            <a:r>
              <a:rPr lang="en-US" sz="2600" dirty="0" smtClean="0"/>
              <a:t>May work on project and retake exam</a:t>
            </a:r>
          </a:p>
          <a:p>
            <a:pPr lvl="1"/>
            <a:r>
              <a:rPr lang="en-US" sz="2600" dirty="0" smtClean="0"/>
              <a:t>One PBA per Module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94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2122101"/>
            <a:ext cx="10353762" cy="396815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Algebra 1 Format</a:t>
            </a:r>
          </a:p>
          <a:p>
            <a:pPr lvl="1"/>
            <a:r>
              <a:rPr lang="en-US" sz="2600" dirty="0"/>
              <a:t>Two Modules</a:t>
            </a:r>
          </a:p>
          <a:p>
            <a:pPr lvl="2"/>
            <a:r>
              <a:rPr lang="en-US" sz="2400" dirty="0"/>
              <a:t>Operations </a:t>
            </a:r>
            <a:r>
              <a:rPr lang="en-US" sz="2400" i="1" dirty="0" smtClean="0"/>
              <a:t>and</a:t>
            </a:r>
            <a:r>
              <a:rPr lang="en-US" sz="2400" dirty="0" smtClean="0"/>
              <a:t> Linear </a:t>
            </a:r>
            <a:r>
              <a:rPr lang="en-US" sz="2400" dirty="0"/>
              <a:t>Equations </a:t>
            </a:r>
            <a:r>
              <a:rPr lang="en-US" sz="2400" dirty="0" smtClean="0"/>
              <a:t>&amp; Inequalities</a:t>
            </a:r>
          </a:p>
          <a:p>
            <a:pPr lvl="2"/>
            <a:r>
              <a:rPr lang="en-US" sz="2400" dirty="0"/>
              <a:t>Linear Functions </a:t>
            </a:r>
            <a:r>
              <a:rPr lang="en-US" sz="2400" i="1" dirty="0"/>
              <a:t>and</a:t>
            </a:r>
            <a:r>
              <a:rPr lang="en-US" sz="2400" dirty="0"/>
              <a:t> </a:t>
            </a:r>
            <a:r>
              <a:rPr lang="en-US" sz="2400" dirty="0" smtClean="0"/>
              <a:t>Data </a:t>
            </a:r>
            <a:r>
              <a:rPr lang="en-US" sz="2400" dirty="0"/>
              <a:t>Organization </a:t>
            </a:r>
            <a:endParaRPr lang="en-US" sz="2400" dirty="0" smtClean="0"/>
          </a:p>
          <a:p>
            <a:pPr lvl="1"/>
            <a:r>
              <a:rPr lang="en-US" sz="2800" dirty="0" smtClean="0"/>
              <a:t>Two types of questions</a:t>
            </a:r>
          </a:p>
          <a:p>
            <a:pPr lvl="2"/>
            <a:r>
              <a:rPr lang="en-US" sz="2400" dirty="0" smtClean="0"/>
              <a:t>Multiple choice</a:t>
            </a:r>
          </a:p>
          <a:p>
            <a:pPr lvl="2"/>
            <a:r>
              <a:rPr lang="en-US" sz="2400" dirty="0" smtClean="0"/>
              <a:t>Constructed response</a:t>
            </a:r>
          </a:p>
        </p:txBody>
      </p:sp>
    </p:spTree>
    <p:extLst>
      <p:ext uri="{BB962C8B-B14F-4D97-AF65-F5344CB8AC3E}">
        <p14:creationId xmlns:p14="http://schemas.microsoft.com/office/powerpoint/2010/main" val="7858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2122101"/>
            <a:ext cx="10353762" cy="396815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Biology Format</a:t>
            </a:r>
          </a:p>
          <a:p>
            <a:pPr lvl="1"/>
            <a:r>
              <a:rPr lang="en-US" sz="2600" dirty="0"/>
              <a:t>Two Modules</a:t>
            </a:r>
          </a:p>
          <a:p>
            <a:pPr lvl="2"/>
            <a:r>
              <a:rPr lang="en-US" sz="2400" dirty="0"/>
              <a:t>Cells and Cell </a:t>
            </a:r>
            <a:r>
              <a:rPr lang="en-US" sz="2400" dirty="0" smtClean="0"/>
              <a:t>Processes</a:t>
            </a:r>
          </a:p>
          <a:p>
            <a:pPr lvl="2"/>
            <a:r>
              <a:rPr lang="en-US" sz="2400" dirty="0"/>
              <a:t>Continuity and Unity of </a:t>
            </a:r>
            <a:r>
              <a:rPr lang="en-US" sz="2400" dirty="0" smtClean="0"/>
              <a:t>Life</a:t>
            </a:r>
          </a:p>
          <a:p>
            <a:pPr lvl="1"/>
            <a:r>
              <a:rPr lang="en-US" sz="2800" dirty="0" smtClean="0"/>
              <a:t>Two types of questions</a:t>
            </a:r>
          </a:p>
          <a:p>
            <a:pPr lvl="2"/>
            <a:r>
              <a:rPr lang="en-US" sz="2400" dirty="0" smtClean="0"/>
              <a:t>Multiple choice</a:t>
            </a:r>
          </a:p>
          <a:p>
            <a:pPr lvl="2"/>
            <a:r>
              <a:rPr lang="en-US" sz="2400" dirty="0" smtClean="0"/>
              <a:t>Constructed response</a:t>
            </a:r>
          </a:p>
        </p:txBody>
      </p:sp>
    </p:spTree>
    <p:extLst>
      <p:ext uri="{BB962C8B-B14F-4D97-AF65-F5344CB8AC3E}">
        <p14:creationId xmlns:p14="http://schemas.microsoft.com/office/powerpoint/2010/main" val="39371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2122101"/>
            <a:ext cx="10353762" cy="396815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Literature Format</a:t>
            </a:r>
          </a:p>
          <a:p>
            <a:pPr lvl="1"/>
            <a:r>
              <a:rPr lang="en-US" sz="2600" dirty="0"/>
              <a:t>Two Modules</a:t>
            </a:r>
          </a:p>
          <a:p>
            <a:pPr lvl="2"/>
            <a:r>
              <a:rPr lang="en-US" sz="2400" dirty="0"/>
              <a:t>Fiction Literature</a:t>
            </a:r>
          </a:p>
          <a:p>
            <a:pPr lvl="2"/>
            <a:r>
              <a:rPr lang="en-US" sz="2400" dirty="0"/>
              <a:t>Non-fiction Literature</a:t>
            </a:r>
          </a:p>
          <a:p>
            <a:pPr lvl="1"/>
            <a:r>
              <a:rPr lang="en-US" sz="2600" dirty="0" smtClean="0"/>
              <a:t>Two types of questions</a:t>
            </a:r>
          </a:p>
          <a:p>
            <a:pPr lvl="2"/>
            <a:r>
              <a:rPr lang="en-US" sz="2400" dirty="0" smtClean="0"/>
              <a:t>Multiple choice</a:t>
            </a:r>
          </a:p>
          <a:p>
            <a:pPr lvl="2"/>
            <a:r>
              <a:rPr lang="en-US" sz="2400" dirty="0" smtClean="0"/>
              <a:t>Constructed response</a:t>
            </a:r>
          </a:p>
        </p:txBody>
      </p:sp>
    </p:spTree>
    <p:extLst>
      <p:ext uri="{BB962C8B-B14F-4D97-AF65-F5344CB8AC3E}">
        <p14:creationId xmlns:p14="http://schemas.microsoft.com/office/powerpoint/2010/main" val="140642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2096064"/>
            <a:ext cx="11014969" cy="3695136"/>
          </a:xfrm>
        </p:spPr>
        <p:txBody>
          <a:bodyPr/>
          <a:lstStyle/>
          <a:p>
            <a:r>
              <a:rPr lang="en-US" sz="2800" dirty="0"/>
              <a:t>Depth of Knowledge</a:t>
            </a:r>
          </a:p>
          <a:p>
            <a:pPr lvl="1"/>
            <a:r>
              <a:rPr lang="en-US" sz="2600" dirty="0"/>
              <a:t>Majority at levels 2 and 3</a:t>
            </a:r>
          </a:p>
          <a:p>
            <a:r>
              <a:rPr lang="en-US" sz="2800" dirty="0" smtClean="0"/>
              <a:t>Coming </a:t>
            </a:r>
            <a:r>
              <a:rPr lang="en-US" sz="2800" dirty="0"/>
              <a:t>(subject to funding)</a:t>
            </a:r>
          </a:p>
          <a:p>
            <a:pPr lvl="1"/>
            <a:r>
              <a:rPr lang="en-US" sz="2600" dirty="0" smtClean="0"/>
              <a:t>State </a:t>
            </a:r>
            <a:r>
              <a:rPr lang="en-US" sz="2600" dirty="0"/>
              <a:t>graduation </a:t>
            </a:r>
            <a:r>
              <a:rPr lang="en-US" sz="2600" dirty="0" smtClean="0"/>
              <a:t>requirement</a:t>
            </a:r>
          </a:p>
          <a:p>
            <a:pPr lvl="1"/>
            <a:r>
              <a:rPr lang="en-US" sz="2600" dirty="0" smtClean="0"/>
              <a:t>Composition – required </a:t>
            </a:r>
            <a:r>
              <a:rPr lang="en-US" sz="2600" dirty="0"/>
              <a:t>beginning 2018-19 school </a:t>
            </a:r>
            <a:r>
              <a:rPr lang="en-US" sz="2600" dirty="0" smtClean="0"/>
              <a:t>year</a:t>
            </a:r>
          </a:p>
          <a:p>
            <a:pPr lvl="1"/>
            <a:r>
              <a:rPr lang="en-US" sz="2600" dirty="0" smtClean="0"/>
              <a:t>Civics &amp; Government – required beginning 2019-20 school year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7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10353762" cy="45203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 – not a creative project</a:t>
            </a:r>
          </a:p>
          <a:p>
            <a:pPr lvl="1"/>
            <a:r>
              <a:rPr lang="en-US" sz="2600" dirty="0" smtClean="0"/>
              <a:t>One ‘project’ per module</a:t>
            </a:r>
          </a:p>
          <a:p>
            <a:pPr lvl="1"/>
            <a:r>
              <a:rPr lang="en-US" sz="2600" dirty="0" smtClean="0"/>
              <a:t>Complete a project for each non-proficient module</a:t>
            </a:r>
          </a:p>
          <a:p>
            <a:r>
              <a:rPr lang="en-US" sz="2800" dirty="0" smtClean="0"/>
              <a:t>Assesses </a:t>
            </a:r>
            <a:r>
              <a:rPr lang="en-US" sz="2800" b="1" dirty="0" smtClean="0">
                <a:solidFill>
                  <a:schemeClr val="accent4"/>
                </a:solidFill>
              </a:rPr>
              <a:t>same</a:t>
            </a:r>
            <a:r>
              <a:rPr lang="en-US" sz="2800" dirty="0" smtClean="0"/>
              <a:t> Eligible Content at the same DOK levels</a:t>
            </a:r>
          </a:p>
          <a:p>
            <a:r>
              <a:rPr lang="en-US" sz="2800" dirty="0" smtClean="0"/>
              <a:t>Computer administered in a secure setting</a:t>
            </a:r>
          </a:p>
          <a:p>
            <a:pPr lvl="1"/>
            <a:r>
              <a:rPr lang="en-US" sz="2600" dirty="0" smtClean="0"/>
              <a:t>Log on required; good for 1 hour</a:t>
            </a:r>
          </a:p>
          <a:p>
            <a:pPr lvl="1"/>
            <a:r>
              <a:rPr lang="en-US" sz="2600" dirty="0" smtClean="0"/>
              <a:t>Monitored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361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6D8C60"/>
      </a:dk2>
      <a:lt2>
        <a:srgbClr val="B1D7A1"/>
      </a:lt2>
      <a:accent1>
        <a:srgbClr val="81B992"/>
      </a:accent1>
      <a:accent2>
        <a:srgbClr val="9ABC65"/>
      </a:accent2>
      <a:accent3>
        <a:srgbClr val="BDB564"/>
      </a:accent3>
      <a:accent4>
        <a:srgbClr val="BD8964"/>
      </a:accent4>
      <a:accent5>
        <a:srgbClr val="BD6466"/>
      </a:accent5>
      <a:accent6>
        <a:srgbClr val="64A4BD"/>
      </a:accent6>
      <a:hlink>
        <a:srgbClr val="8CCC71"/>
      </a:hlink>
      <a:folHlink>
        <a:srgbClr val="A4C795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4539428D-6454-4FE6-B992-2D59F0AC2F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189</TotalTime>
  <Words>549</Words>
  <Application>Microsoft Office PowerPoint</Application>
  <PresentationFormat>Widescreen</PresentationFormat>
  <Paragraphs>97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Bookman Old Style</vt:lpstr>
      <vt:lpstr>Calibri</vt:lpstr>
      <vt:lpstr>Rockwell</vt:lpstr>
      <vt:lpstr>Damask</vt:lpstr>
      <vt:lpstr>Keystone Exams &amp; Project Based Assessment</vt:lpstr>
      <vt:lpstr>What Have You Heard?</vt:lpstr>
      <vt:lpstr>Chapter 4 – Keystone Exams</vt:lpstr>
      <vt:lpstr>Chapter 4 – Keystone PBA</vt:lpstr>
      <vt:lpstr>Keystone exams</vt:lpstr>
      <vt:lpstr>Keystone exams</vt:lpstr>
      <vt:lpstr>Keystone exams</vt:lpstr>
      <vt:lpstr>Keystone exams</vt:lpstr>
      <vt:lpstr>Keystone PBA</vt:lpstr>
      <vt:lpstr>Keystone PBA – Key ROLES</vt:lpstr>
      <vt:lpstr>The Project is a Test</vt:lpstr>
      <vt:lpstr>The Project is a Test (Continued)</vt:lpstr>
      <vt:lpstr>PBA Samples</vt:lpstr>
      <vt:lpstr>Keystone EXAMs &amp; PBA - resources</vt:lpstr>
      <vt:lpstr>Now what do You know?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Keystone Exams &amp; Project Based Assessment</dc:title>
  <dc:creator>Cathy Enders</dc:creator>
  <cp:lastModifiedBy>Cathy Enders</cp:lastModifiedBy>
  <cp:revision>17</cp:revision>
  <dcterms:created xsi:type="dcterms:W3CDTF">2014-03-20T15:38:42Z</dcterms:created>
  <dcterms:modified xsi:type="dcterms:W3CDTF">2014-03-26T18:36:23Z</dcterms:modified>
</cp:coreProperties>
</file>